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-113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4B5C2-6403-BF4D-9B7F-E1CE9557C414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CAB8D-BB07-1C49-AECE-0A356A7040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21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0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83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7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49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38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74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24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11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52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95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54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F94E-38F2-40C6-B0CC-5F8665601D5B}" type="datetimeFigureOut">
              <a:rPr lang="fr-FR" smtClean="0"/>
              <a:pPr/>
              <a:t>06/07/2016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D494-BFD9-4AD9-A233-BC7613432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7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hyperlink" Target="http://www.med.umpc.fr/gbm" TargetMode="External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hyperlink" Target="http://www.med.umpc.fr/gbm" TargetMode="External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6.jpeg"/><Relationship Id="rId8" Type="http://schemas.openxmlformats.org/officeDocument/2006/relationships/image" Target="../media/image9.jpe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7" Type="http://schemas.openxmlformats.org/officeDocument/2006/relationships/image" Target="../media/image9.jpeg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715" y="461798"/>
            <a:ext cx="7775713" cy="1939604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 C A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Cuénod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Radiologie HEGP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(oncologie Cardiovasculaire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Urgences-réseau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Faculté de Médecine Paris Descartes</a:t>
            </a:r>
            <a:b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Université Paris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Descartes-USPC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Coordinateur IDV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INSERM U970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Parcc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HEGP</a:t>
            </a:r>
            <a:b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8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143" y="5644181"/>
            <a:ext cx="1409312" cy="893428"/>
          </a:xfrm>
          <a:prstGeom prst="rect">
            <a:avLst/>
          </a:prstGeom>
        </p:spPr>
      </p:pic>
      <p:pic>
        <p:nvPicPr>
          <p:cNvPr id="6" name="Image 5" descr="logo APHP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888" y="1431259"/>
            <a:ext cx="3374203" cy="659654"/>
          </a:xfrm>
          <a:prstGeom prst="rect">
            <a:avLst/>
          </a:prstGeom>
        </p:spPr>
      </p:pic>
      <p:pic>
        <p:nvPicPr>
          <p:cNvPr id="7" name="Image 6" descr="logo USPC no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2159" y="5567214"/>
            <a:ext cx="1830534" cy="981232"/>
          </a:xfrm>
          <a:prstGeom prst="rect">
            <a:avLst/>
          </a:prstGeom>
        </p:spPr>
      </p:pic>
      <p:pic>
        <p:nvPicPr>
          <p:cNvPr id="8" name="Image 7" descr="Logo Parcc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9037" y="2704698"/>
            <a:ext cx="2091064" cy="2233961"/>
          </a:xfrm>
          <a:prstGeom prst="rect">
            <a:avLst/>
          </a:prstGeom>
        </p:spPr>
      </p:pic>
      <p:pic>
        <p:nvPicPr>
          <p:cNvPr id="9" name="Image 8" descr="Logo HEG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5809" y="456954"/>
            <a:ext cx="2858435" cy="994815"/>
          </a:xfrm>
          <a:prstGeom prst="rect">
            <a:avLst/>
          </a:prstGeom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876686" y="2411604"/>
            <a:ext cx="10515600" cy="37585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HEGP </a:t>
            </a:r>
          </a:p>
          <a:p>
            <a:pPr lvl="1"/>
            <a:r>
              <a:rPr lang="en-US" dirty="0" smtClean="0"/>
              <a:t>2 scanners + 1 (C </a:t>
            </a:r>
            <a:r>
              <a:rPr lang="en-US" dirty="0" err="1" smtClean="0"/>
              <a:t>Celton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 IRM 1,5 et 3T</a:t>
            </a:r>
          </a:p>
          <a:p>
            <a:pPr lvl="1"/>
            <a:r>
              <a:rPr lang="en-US" dirty="0" smtClean="0"/>
              <a:t>2 TEP-CT</a:t>
            </a:r>
          </a:p>
          <a:p>
            <a:pPr lvl="1"/>
            <a:r>
              <a:rPr lang="en-US" dirty="0" smtClean="0"/>
              <a:t>Plateau </a:t>
            </a:r>
            <a:r>
              <a:rPr lang="en-US" dirty="0" err="1" smtClean="0"/>
              <a:t>interventionnel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Laboratoire</a:t>
            </a:r>
            <a:r>
              <a:rPr lang="en-US" dirty="0" smtClean="0"/>
              <a:t> de </a:t>
            </a:r>
            <a:r>
              <a:rPr lang="en-US" dirty="0" err="1" smtClean="0"/>
              <a:t>Recherche</a:t>
            </a:r>
            <a:r>
              <a:rPr lang="en-US" dirty="0" smtClean="0"/>
              <a:t> en </a:t>
            </a:r>
            <a:r>
              <a:rPr lang="en-US" dirty="0" err="1" smtClean="0"/>
              <a:t>Imagerie-Parcc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Plateforme</a:t>
            </a:r>
            <a:r>
              <a:rPr lang="en-US" dirty="0" smtClean="0"/>
              <a:t> PIVE</a:t>
            </a:r>
          </a:p>
          <a:p>
            <a:pPr lvl="1"/>
            <a:r>
              <a:rPr lang="en-US" dirty="0" smtClean="0"/>
              <a:t>1 IRM 4,7T</a:t>
            </a:r>
          </a:p>
          <a:p>
            <a:pPr lvl="1"/>
            <a:r>
              <a:rPr lang="en-US" dirty="0" smtClean="0"/>
              <a:t>1 TEP-CT  </a:t>
            </a:r>
            <a:r>
              <a:rPr lang="en-US" dirty="0" err="1" smtClean="0"/>
              <a:t>projet</a:t>
            </a:r>
            <a:r>
              <a:rPr lang="en-US" dirty="0" smtClean="0"/>
              <a:t> PETRUS</a:t>
            </a:r>
          </a:p>
          <a:p>
            <a:pPr lvl="1"/>
            <a:r>
              <a:rPr lang="en-US" dirty="0" smtClean="0"/>
              <a:t>1 Microscope </a:t>
            </a:r>
            <a:r>
              <a:rPr lang="en-US" dirty="0" err="1" smtClean="0"/>
              <a:t>confocal</a:t>
            </a:r>
            <a:r>
              <a:rPr lang="en-US" dirty="0" smtClean="0"/>
              <a:t> </a:t>
            </a:r>
            <a:r>
              <a:rPr lang="en-US" dirty="0" err="1" smtClean="0"/>
              <a:t>fibré</a:t>
            </a:r>
            <a:r>
              <a:rPr lang="en-US" dirty="0" smtClean="0"/>
              <a:t> </a:t>
            </a:r>
            <a:r>
              <a:rPr lang="en-US" dirty="0" err="1" smtClean="0"/>
              <a:t>Maunakéa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294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17481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Quelles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sont vos attentes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Accès au matériel innovant (test, évaluation, CHU)</a:t>
            </a:r>
          </a:p>
          <a:p>
            <a:pPr lvl="1"/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Quels sont les freins/points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blocages ?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Bureaucratie, mille feuille, interactions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Université-APHP-INSERM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budget, absence de coordination intersites</a:t>
            </a:r>
          </a:p>
          <a:p>
            <a:pPr lvl="1"/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Quels sont les points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positifs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Recrutement patients, notoriété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86" y="5506436"/>
            <a:ext cx="1646828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5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0900" y="573088"/>
            <a:ext cx="10566400" cy="54864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> - Formation à la </a:t>
            </a:r>
            <a:r>
              <a:rPr lang="fr-FR" sz="2700" dirty="0"/>
              <a:t>Valorisation de la Recherche et </a:t>
            </a:r>
            <a:r>
              <a:rPr lang="fr-FR" sz="2700" dirty="0" smtClean="0"/>
              <a:t>à l’Innovation </a:t>
            </a:r>
            <a:r>
              <a:rPr lang="fr-FR" sz="2700" dirty="0" smtClean="0"/>
              <a:t>Biomédicale </a:t>
            </a:r>
            <a:r>
              <a:rPr lang="fr-FR" sz="2700" i="1" dirty="0" smtClean="0">
                <a:solidFill>
                  <a:schemeClr val="hlink"/>
                </a:solidFill>
              </a:rPr>
              <a:t>(</a:t>
            </a:r>
            <a:r>
              <a:rPr lang="fr-FR" sz="2700" i="1" dirty="0" err="1" smtClean="0">
                <a:solidFill>
                  <a:schemeClr val="hlink"/>
                </a:solidFill>
              </a:rPr>
              <a:t>co</a:t>
            </a:r>
            <a:r>
              <a:rPr lang="fr-FR" sz="2700" i="1" dirty="0" smtClean="0">
                <a:solidFill>
                  <a:schemeClr val="hlink"/>
                </a:solidFill>
              </a:rPr>
              <a:t>-organisée avec AP HP, MEDICEN, </a:t>
            </a:r>
            <a:r>
              <a:rPr lang="fr-FR" sz="2700" i="1" dirty="0" smtClean="0">
                <a:solidFill>
                  <a:schemeClr val="hlink"/>
                </a:solidFill>
              </a:rPr>
              <a:t>Institut </a:t>
            </a:r>
            <a:r>
              <a:rPr lang="fr-FR" sz="2700" i="1" dirty="0" smtClean="0">
                <a:solidFill>
                  <a:schemeClr val="hlink"/>
                </a:solidFill>
              </a:rPr>
              <a:t>PASTEUR)</a:t>
            </a:r>
            <a:r>
              <a:rPr lang="fr-FR" sz="2700" i="1" dirty="0">
                <a:solidFill>
                  <a:schemeClr val="hlink"/>
                </a:solidFill>
              </a:rPr>
              <a:t/>
            </a:r>
            <a:br>
              <a:rPr lang="fr-FR" sz="2700" i="1" dirty="0">
                <a:solidFill>
                  <a:schemeClr val="hlink"/>
                </a:solidFill>
              </a:rPr>
            </a:br>
            <a:r>
              <a:rPr lang="fr-FR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Comment aller de </a:t>
            </a:r>
            <a:r>
              <a:rPr lang="fr-FR" sz="2700" dirty="0" smtClean="0"/>
              <a:t>l’idée </a:t>
            </a:r>
            <a:r>
              <a:rPr lang="fr-FR" sz="2700" dirty="0"/>
              <a:t>innovante au </a:t>
            </a:r>
            <a:r>
              <a:rPr lang="fr-FR" sz="2700" dirty="0" smtClean="0"/>
              <a:t>malade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>A </a:t>
            </a:r>
            <a:r>
              <a:rPr lang="fr-FR" sz="2700" dirty="0"/>
              <a:t>déjà formé plus de </a:t>
            </a:r>
            <a:r>
              <a:rPr lang="fr-FR" sz="2700" dirty="0" smtClean="0"/>
              <a:t>3000 </a:t>
            </a:r>
            <a:r>
              <a:rPr lang="fr-FR" sz="2700" dirty="0"/>
              <a:t>étudiants</a:t>
            </a:r>
            <a:br>
              <a:rPr lang="fr-FR" sz="2700" dirty="0"/>
            </a:br>
            <a:r>
              <a:rPr lang="fr-FR" sz="2700" dirty="0" smtClean="0"/>
              <a:t>A </a:t>
            </a:r>
            <a:r>
              <a:rPr lang="fr-FR" sz="2700" dirty="0"/>
              <a:t>favorisé des créations </a:t>
            </a:r>
            <a:r>
              <a:rPr lang="fr-FR" sz="2700" dirty="0" smtClean="0"/>
              <a:t>d’entreprises</a:t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- 8 brevets</a:t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7943851" y="5645150"/>
            <a:ext cx="355176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Pr A. SEZEUR</a:t>
            </a:r>
          </a:p>
          <a:p>
            <a:pPr>
              <a:spcBef>
                <a:spcPct val="50000"/>
              </a:spcBef>
            </a:pPr>
            <a:r>
              <a:rPr lang="fr-FR" sz="1200">
                <a:latin typeface="Times New Roman" pitchFamily="18" charset="0"/>
              </a:rPr>
              <a:t>	01 44 74 28 74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1" y="5275263"/>
            <a:ext cx="3310467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Voeu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2" y="0"/>
            <a:ext cx="4235449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884767" y="6042025"/>
            <a:ext cx="1947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2400">
              <a:latin typeface="Times New Roman" pitchFamily="18" charset="0"/>
            </a:endParaRP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39184" y="6178550"/>
            <a:ext cx="2394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Times New Roman" pitchFamily="18" charset="0"/>
                <a:hlinkClick r:id="rId5"/>
              </a:rPr>
              <a:t>www.med.umpc.fr/gbm</a:t>
            </a:r>
            <a:endParaRPr lang="fr-FR">
              <a:latin typeface="Times New Roman" pitchFamily="18" charset="0"/>
            </a:endParaRPr>
          </a:p>
          <a:p>
            <a:r>
              <a:rPr lang="fr-FR">
                <a:latin typeface="Times New Roman" pitchFamily="18" charset="0"/>
              </a:rPr>
              <a:t>Viadeo  Linked In </a:t>
            </a:r>
          </a:p>
        </p:txBody>
      </p:sp>
      <p:sp>
        <p:nvSpPr>
          <p:cNvPr id="14343" name="ZoneTexte 1"/>
          <p:cNvSpPr txBox="1">
            <a:spLocks noChangeArrowheads="1"/>
          </p:cNvSpPr>
          <p:nvPr/>
        </p:nvSpPr>
        <p:spPr bwMode="auto">
          <a:xfrm>
            <a:off x="814917" y="549276"/>
            <a:ext cx="528108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Arial-BoldMT"/>
              </a:rPr>
              <a:t>2</a:t>
            </a:r>
            <a:r>
              <a:rPr lang="fr-FR" sz="1100" b="1">
                <a:latin typeface="Arial-BoldMT"/>
              </a:rPr>
              <a:t>èmes </a:t>
            </a:r>
            <a:r>
              <a:rPr lang="fr-FR" b="1">
                <a:latin typeface="Arial-BoldMT"/>
              </a:rPr>
              <a:t>Rencontres Recherche &amp; Industrie des Imageries du Vivant</a:t>
            </a:r>
            <a:endParaRPr lang="fr-FR">
              <a:latin typeface="Calibri" pitchFamily="34" charset="0"/>
            </a:endParaRPr>
          </a:p>
        </p:txBody>
      </p:sp>
      <p:pic>
        <p:nvPicPr>
          <p:cNvPr id="14345" name="Espace réservé du contenu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51" y="188913"/>
            <a:ext cx="172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710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4917" y="620713"/>
            <a:ext cx="10566400" cy="54864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fr-FR" sz="2700" dirty="0" smtClean="0"/>
              <a:t>Généraliser l’enseignement de la valorisation de la recherche (</a:t>
            </a:r>
            <a:r>
              <a:rPr lang="fr-FR" sz="2700" i="1" dirty="0" smtClean="0"/>
              <a:t>biomédicale</a:t>
            </a:r>
            <a:r>
              <a:rPr lang="fr-FR" sz="2700" dirty="0" smtClean="0"/>
              <a:t>) et du contexte socio économique et réglementaire à l’université</a:t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La prise en compte par les SATT les aspects réglementaires lors de la maturation des projets</a:t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Homogénéiser les contraintes européennes de mise </a:t>
            </a:r>
            <a:r>
              <a:rPr lang="fr-FR" sz="2700" dirty="0" smtClean="0"/>
              <a:t>sur </a:t>
            </a:r>
            <a:r>
              <a:rPr lang="fr-FR" sz="2700" dirty="0" smtClean="0"/>
              <a:t>le marché</a:t>
            </a:r>
            <a:endParaRPr lang="fr-FR" dirty="0" smtClean="0"/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7943851" y="5645150"/>
            <a:ext cx="355176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Pr A. SEZEUR</a:t>
            </a:r>
          </a:p>
          <a:p>
            <a:pPr>
              <a:spcBef>
                <a:spcPct val="50000"/>
              </a:spcBef>
            </a:pPr>
            <a:r>
              <a:rPr lang="fr-FR" sz="1200">
                <a:latin typeface="Times New Roman" pitchFamily="18" charset="0"/>
              </a:rPr>
              <a:t>	01 44 74 28 74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185" y="5084764"/>
            <a:ext cx="3456516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Voeu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2" y="0"/>
            <a:ext cx="4235449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84767" y="6042025"/>
            <a:ext cx="1947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2400">
              <a:latin typeface="Times New Roman" pitchFamily="18" charset="0"/>
            </a:endParaRP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39184" y="5949950"/>
            <a:ext cx="2394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Times New Roman" pitchFamily="18" charset="0"/>
                <a:hlinkClick r:id="rId5"/>
              </a:rPr>
              <a:t>www.med.umpc.fr/gbm</a:t>
            </a:r>
            <a:endParaRPr lang="fr-FR">
              <a:latin typeface="Times New Roman" pitchFamily="18" charset="0"/>
            </a:endParaRPr>
          </a:p>
          <a:p>
            <a:r>
              <a:rPr lang="fr-FR">
                <a:latin typeface="Times New Roman" pitchFamily="18" charset="0"/>
              </a:rPr>
              <a:t>Viadeo  Linked In </a:t>
            </a:r>
          </a:p>
        </p:txBody>
      </p:sp>
      <p:sp>
        <p:nvSpPr>
          <p:cNvPr id="16391" name="ZoneTexte 1"/>
          <p:cNvSpPr txBox="1">
            <a:spLocks noChangeArrowheads="1"/>
          </p:cNvSpPr>
          <p:nvPr/>
        </p:nvSpPr>
        <p:spPr bwMode="auto">
          <a:xfrm>
            <a:off x="1200151" y="476251"/>
            <a:ext cx="5183716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2èmes Rencontres Recherche &amp; Industrie des Imageries du Vivant</a:t>
            </a:r>
            <a:endParaRPr lang="fr-FR">
              <a:latin typeface="Calibri" pitchFamily="34" charset="0"/>
            </a:endParaRPr>
          </a:p>
        </p:txBody>
      </p:sp>
      <p:pic>
        <p:nvPicPr>
          <p:cNvPr id="16393" name="Espace réservé du contenu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2884" y="404814"/>
            <a:ext cx="1919816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96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86" y="5506436"/>
            <a:ext cx="1646828" cy="1044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6589"/>
            <a:ext cx="7775713" cy="1325563"/>
          </a:xfrm>
        </p:spPr>
        <p:txBody>
          <a:bodyPr>
            <a:no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Dr Philippe Feuerstein</a:t>
            </a:r>
            <a:b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Praticien Hospitalier, Chef de Service</a:t>
            </a:r>
            <a:b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Radiologie Ostéo-Articulaire et Neurologique</a:t>
            </a:r>
            <a:b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Hôpital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mile Muller</a:t>
            </a:r>
            <a:b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Mulhouse 			                     philippe.feuerstein@ghrmsa.fr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38200" y="1645452"/>
            <a:ext cx="10515600" cy="4351338"/>
          </a:xfrm>
        </p:spPr>
        <p:txBody>
          <a:bodyPr>
            <a:noAutofit/>
          </a:bodyPr>
          <a:lstStyle/>
          <a:p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Groupe Hospitalier de la Région Mulhouse et Sud-Alsace</a:t>
            </a:r>
          </a:p>
          <a:p>
            <a:pPr lvl="1"/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Plus important Centre Hospitalier  non Universitaire de France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Établissement fusionné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 sites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2100 lits et places, dont 1039 MCO</a:t>
            </a:r>
          </a:p>
          <a:p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 Services d’Imagerie + 1 Médecine Nucléaire (3 IRM, 2 Scanners + 1 Scanner Dosimétrie, 1 PET)</a:t>
            </a:r>
          </a:p>
          <a:p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Équipement du service: 1 IRM 3T, 1 IRM 1,5T, 1 Scanner, 4 Salles Capteurs, 1 Échographe</a:t>
            </a:r>
          </a:p>
          <a:p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Mon parcours personnel: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Praticien Hospitalier depuis 1989, Chef de Service depuis 2003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Détachement de 2007 à 2016 dans un ESPIC de 286 lits MCO, puis réintégration au GHRMSA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Cursus complet de Droit, obtention d’un D.E.S.S. de Droit Médical en 2001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Expert et membre de commissions auprès de l’AFSSAPS, puis de l’ANSM, dans le domaine de la matériovigilance depuis 2003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9126829" y="604704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Logo de votre structure</a:t>
            </a:r>
            <a:endParaRPr lang="fr-FR" dirty="0"/>
          </a:p>
        </p:txBody>
      </p:sp>
      <p:pic>
        <p:nvPicPr>
          <p:cNvPr id="6" name="Picture 2" descr="C:\Users\Philippe\AppData\Local\Temp\logo_GHRMSA_horizontal-1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478" y="1"/>
            <a:ext cx="3227522" cy="164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57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86" y="5506436"/>
            <a:ext cx="1646828" cy="10440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44658" y="1262783"/>
            <a:ext cx="10509142" cy="5004000"/>
          </a:xfrm>
        </p:spPr>
        <p:txBody>
          <a:bodyPr>
            <a:normAutofit fontScale="85000" lnSpcReduction="20000"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L’attente: un accès rapide à l’innovation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Proposer aux patients l’offre de soin la plus performante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Concourir à l’attractivité de l’hôpital pour les praticiens</a:t>
            </a: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Les difficultés à entrer dans le processus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PEM pluriannuel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Nécessité de mesurer l’impact de l’innovation en coûts complets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Approche des recettes difficile en l’absence de nomenclature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Risque de diminution d’autres activités pendant la phase d’apprentissage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Risque de rendre obsolètes d’autres techniques non encore rentabilisées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Risque de fuite de la patientèle vers un centre mieux équipé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Les pièges:</a:t>
            </a:r>
          </a:p>
          <a:p>
            <a:pPr lvl="2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Mise à disposition gratuite de matériel, mais consommables captifs très chers</a:t>
            </a:r>
          </a:p>
          <a:p>
            <a:pPr lvl="2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Prêt de matériel « pour période de test »</a:t>
            </a: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Perspectives positives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Prise de conscience des DH et tutelles de la nécessité d’amplifier l’investissement médical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Création d’un Comité de l’Innovation au GHRMSA 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Évolution des modalités financières d’accession</a:t>
            </a:r>
          </a:p>
          <a:p>
            <a:pPr lvl="1"/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Accélération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et simplifications des modalités d’inscription sur la liste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des produits et prestations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remboursables</a:t>
            </a: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 rêve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Une nomenclature réactive et réaliste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Philippe\AppData\Local\Temp\logo_GHRMSA_horizontal-1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478" y="1"/>
            <a:ext cx="3227522" cy="164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838200" y="126589"/>
            <a:ext cx="8835887" cy="1325563"/>
          </a:xfrm>
        </p:spPr>
        <p:txBody>
          <a:bodyPr>
            <a:normAutofit/>
          </a:bodyPr>
          <a:lstStyle/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Vision d’un praticien « end-user » d’un hôpital de grande taille non C.H.U.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9711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6589"/>
            <a:ext cx="7775713" cy="1325563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Anne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Osdoit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(MD Start,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Sofinnova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MD Start : accélérateur </a:t>
            </a:r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medtech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jouant le rôle d’entrepreneur et de financeur pour faire </a:t>
            </a:r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maturer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des inventions émanant </a:t>
            </a:r>
            <a:r>
              <a:rPr lang="fr-FR" sz="2200" smtClean="0">
                <a:latin typeface="Arial" panose="020B0604020202020204" pitchFamily="34" charset="0"/>
                <a:cs typeface="Arial" panose="020B0604020202020204" pitchFamily="34" charset="0"/>
              </a:rPr>
              <a:t>de cliniciens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 portant sur des dispositifs médicaux disruptifs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Plus de 1000 inventions reçues et revues dans les 6 dernières années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 sociétés créées et incubées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 produits testés chez l’homme et en cours d’obtention du marquage CE</a:t>
            </a:r>
          </a:p>
          <a:p>
            <a:pPr lvl="1"/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Sofinnova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: plus gros fonds de capital-risque dans les sciences de la vie (</a:t>
            </a:r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biotech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medtech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en Europe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8 fonds sous gestion (Capital VIII : 300M€)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Près de 500 sociétés accompagnées en 40 ans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86" y="5506436"/>
            <a:ext cx="1646828" cy="1044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522" y="139147"/>
            <a:ext cx="2219739" cy="10419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4465" y="294861"/>
            <a:ext cx="2307535" cy="8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2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6589"/>
            <a:ext cx="8835887" cy="1325563"/>
          </a:xfrm>
        </p:spPr>
        <p:txBody>
          <a:bodyPr>
            <a:normAutofit/>
          </a:bodyPr>
          <a:lstStyle/>
          <a:p>
            <a:pPr lvl="0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Votre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« regard » sur l’accès des innovations à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l’hôpital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Quelles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sont vos attentes 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 environnement de validation clinique plus agile</a:t>
            </a:r>
          </a:p>
          <a:p>
            <a:pPr lvl="1"/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marché domestique avec un fléchage d’enveloppes budgétaires pour des innovations</a:t>
            </a:r>
          </a:p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Quels sont les freins/points de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blocages ?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Lourdeur administrative et hétérogénéité dans la mise en place d’essais cliniques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Forfait innovation : très différent du NUB en Allemagne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L’accès au remboursement</a:t>
            </a: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Quels sont les points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positifs 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 équipes de pointe dans toutes les spécialités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 chemin jusqu’au marquage CE relativement efficace</a:t>
            </a:r>
            <a:r>
              <a:rPr lang="is-I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… mais ce n’est que la partie facile</a:t>
            </a:r>
            <a:r>
              <a:rPr lang="fr-FR" sz="1800" dirty="0"/>
              <a:t/>
            </a:r>
            <a:br>
              <a:rPr lang="fr-FR" sz="1800" dirty="0"/>
            </a:br>
            <a:endParaRPr lang="fr-FR" sz="1800" dirty="0"/>
          </a:p>
        </p:txBody>
      </p:sp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86" y="5506436"/>
            <a:ext cx="1646828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5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469</Words>
  <Application>Microsoft Macintosh PowerPoint</Application>
  <PresentationFormat>Personnalisé</PresentationFormat>
  <Paragraphs>87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 C A Cuénod  Radiologie HEGP (oncologie Cardiovasculaire Urgences-réseau) Faculté de Médecine Paris Descartes Université Paris Descartes-USPC (Coordinateur IDV) INSERM U970 Parcc HEGP </vt:lpstr>
      <vt:lpstr>Présentation PowerPoint</vt:lpstr>
      <vt:lpstr>        - Formation à la Valorisation de la Recherche et à l’Innovation Biomédicale (co-organisée avec AP HP, MEDICEN, Institut PASTEUR) Comment aller de l’idée innovante au malade A déjà formé plus de 3000 étudiants A favorisé des créations d’entreprises  - 8 brevets     </vt:lpstr>
      <vt:lpstr>Généraliser l’enseignement de la valorisation de la recherche (biomédicale) et du contexte socio économique et réglementaire à l’université   La prise en compte par les SATT les aspects réglementaires lors de la maturation des projets  Homogénéiser les contraintes européennes de mise sur le marché</vt:lpstr>
      <vt:lpstr>Dr Philippe Feuerstein Praticien Hospitalier, Chef de Service Radiologie Ostéo-Articulaire et Neurologique Hôpital Émile Muller Mulhouse                         philippe.feuerstein@ghrmsa.fr </vt:lpstr>
      <vt:lpstr>Vision d’un praticien « end-user » d’un hôpital de grande taille non C.H.U.</vt:lpstr>
      <vt:lpstr>Anne Osdoit (MD Start, Sofinnova Partners)</vt:lpstr>
      <vt:lpstr>Votre « regard » sur l’accès des innovations à l’hôpital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Arlette Petitjean</dc:creator>
  <cp:lastModifiedBy>Lauranne Duquenne</cp:lastModifiedBy>
  <cp:revision>9</cp:revision>
  <dcterms:created xsi:type="dcterms:W3CDTF">2016-05-30T21:39:11Z</dcterms:created>
  <dcterms:modified xsi:type="dcterms:W3CDTF">2016-07-06T15:34:11Z</dcterms:modified>
</cp:coreProperties>
</file>